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17"/>
  </p:notesMasterIdLst>
  <p:sldIdLst>
    <p:sldId id="256" r:id="rId2"/>
    <p:sldId id="260" r:id="rId3"/>
    <p:sldId id="257" r:id="rId4"/>
    <p:sldId id="258" r:id="rId5"/>
    <p:sldId id="259" r:id="rId6"/>
    <p:sldId id="263" r:id="rId7"/>
    <p:sldId id="261" r:id="rId8"/>
    <p:sldId id="262" r:id="rId9"/>
    <p:sldId id="264" r:id="rId10"/>
    <p:sldId id="265" r:id="rId11"/>
    <p:sldId id="266" r:id="rId12"/>
    <p:sldId id="267" r:id="rId13"/>
    <p:sldId id="271" r:id="rId14"/>
    <p:sldId id="268" r:id="rId15"/>
    <p:sldId id="270" r:id="rId16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8" d="100"/>
          <a:sy n="108" d="100"/>
        </p:scale>
        <p:origin x="-1704" y="-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24.wmf"/><Relationship Id="rId2" Type="http://schemas.openxmlformats.org/officeDocument/2006/relationships/image" Target="../media/image23.wmf"/><Relationship Id="rId1" Type="http://schemas.openxmlformats.org/officeDocument/2006/relationships/image" Target="../media/image22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1B538E-9EDC-4FC5-90DD-F783F9CCFB85}" type="datetimeFigureOut">
              <a:rPr lang="zh-CN" altLang="en-US" smtClean="0"/>
              <a:t>2017/4/27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9891CF-9109-415E-8FEA-148E43A558E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70754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ctrTitle"/>
          </p:nvPr>
        </p:nvSpPr>
        <p:spPr>
          <a:xfrm>
            <a:off x="1219200" y="3886200"/>
            <a:ext cx="6858000" cy="990600"/>
          </a:xfrm>
        </p:spPr>
        <p:txBody>
          <a:bodyPr anchor="t" anchorCtr="0"/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9" name="副标题 8"/>
          <p:cNvSpPr>
            <a:spLocks noGrp="1"/>
          </p:cNvSpPr>
          <p:nvPr>
            <p:ph type="subTitle" idx="1"/>
          </p:nvPr>
        </p:nvSpPr>
        <p:spPr>
          <a:xfrm>
            <a:off x="1219200" y="5124451"/>
            <a:ext cx="6858000" cy="53340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zh-CN" altLang="en-US" smtClean="0"/>
              <a:t>单击此处编辑母版副标题样式</a:t>
            </a:r>
            <a:endParaRPr kumimoji="0" lang="en-US"/>
          </a:p>
        </p:txBody>
      </p:sp>
      <p:sp>
        <p:nvSpPr>
          <p:cNvPr id="28" name="日期占位符 27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>
            <a:lvl1pPr>
              <a:defRPr sz="1400"/>
            </a:lvl1pPr>
          </a:lstStyle>
          <a:p>
            <a:fld id="{255112DD-5AB9-4738-80BD-CBFF557051BF}" type="datetime1">
              <a:rPr lang="zh-CN" altLang="en-US" smtClean="0"/>
              <a:t>2017/4/27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29" name="灯片编号占位符 28"/>
          <p:cNvSpPr>
            <a:spLocks noGrp="1"/>
          </p:cNvSpPr>
          <p:nvPr>
            <p:ph type="sldNum" sz="quarter" idx="12"/>
          </p:nvPr>
        </p:nvSpPr>
        <p:spPr>
          <a:xfrm>
            <a:off x="1216152" y="6355080"/>
            <a:ext cx="1219200" cy="365760"/>
          </a:xfrm>
        </p:spPr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904875" y="3648075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3" name="矩形 32"/>
          <p:cNvSpPr/>
          <p:nvPr/>
        </p:nvSpPr>
        <p:spPr>
          <a:xfrm>
            <a:off x="914400" y="5048251"/>
            <a:ext cx="7315200" cy="685800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矩形 21"/>
          <p:cNvSpPr/>
          <p:nvPr/>
        </p:nvSpPr>
        <p:spPr>
          <a:xfrm>
            <a:off x="904875" y="3648075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2" name="矩形 31"/>
          <p:cNvSpPr/>
          <p:nvPr/>
        </p:nvSpPr>
        <p:spPr>
          <a:xfrm>
            <a:off x="914400" y="5048251"/>
            <a:ext cx="228600" cy="68580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7AFBE3-61C5-4C18-8CEF-EEE94329C9D0}" type="datetime1">
              <a:rPr lang="zh-CN" altLang="en-US" smtClean="0"/>
              <a:t>2017/4/27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514C6-B16C-49F6-9F07-877FCE8D1259}" type="datetime1">
              <a:rPr lang="zh-CN" altLang="en-US" smtClean="0"/>
              <a:t>2017/4/27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直接连接符 6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等腰三角形 7"/>
          <p:cNvSpPr>
            <a:spLocks noChangeAspect="1"/>
          </p:cNvSpPr>
          <p:nvPr/>
        </p:nvSpPr>
        <p:spPr>
          <a:xfrm rot="5400000">
            <a:off x="419104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直接连接符 8"/>
          <p:cNvSpPr>
            <a:spLocks noChangeShapeType="1"/>
          </p:cNvSpPr>
          <p:nvPr/>
        </p:nvSpPr>
        <p:spPr bwMode="auto">
          <a:xfrm rot="5400000">
            <a:off x="3629607" y="3201952"/>
            <a:ext cx="585216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549357-23C9-4EB5-81E5-32FE7C7EE16A}" type="datetime1">
              <a:rPr lang="zh-CN" altLang="en-US" smtClean="0"/>
              <a:t>2017/4/27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内容占位符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19200" y="2971800"/>
            <a:ext cx="6858000" cy="1066800"/>
          </a:xfrm>
        </p:spPr>
        <p:txBody>
          <a:bodyPr anchor="t" anchorCtr="0"/>
          <a:lstStyle>
            <a:lvl1pPr algn="r">
              <a:buNone/>
              <a:defRPr sz="3200" b="0" cap="none" baseline="0"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295400" y="4267200"/>
            <a:ext cx="6781800" cy="1143000"/>
          </a:xfrm>
        </p:spPr>
        <p:txBody>
          <a:bodyPr anchor="t" anchorCtr="0"/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/>
          <a:p>
            <a:fld id="{87409307-2FB0-4BAB-B02F-6296CA75861C}" type="datetime1">
              <a:rPr lang="zh-CN" altLang="en-US" smtClean="0"/>
              <a:t>2017/4/27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069848" y="6355080"/>
            <a:ext cx="1520952" cy="365760"/>
          </a:xfrm>
        </p:spPr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914400" y="2819400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矩形 7"/>
          <p:cNvSpPr/>
          <p:nvPr/>
        </p:nvSpPr>
        <p:spPr>
          <a:xfrm>
            <a:off x="914400" y="2819400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15A3E-2138-45FA-9437-D14CE58F3AB6}" type="datetime1">
              <a:rPr lang="zh-CN" altLang="en-US" smtClean="0"/>
              <a:t>2017/4/27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内容占位符 8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11" name="内容占位符 10"/>
          <p:cNvSpPr>
            <a:spLocks noGrp="1"/>
          </p:cNvSpPr>
          <p:nvPr>
            <p:ph sz="quarter" idx="2"/>
          </p:nvPr>
        </p:nvSpPr>
        <p:spPr>
          <a:xfrm>
            <a:off x="4632198" y="1216152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85875"/>
            <a:ext cx="4040188" cy="685800"/>
          </a:xfrm>
          <a:noFill/>
          <a:ln>
            <a:noFill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3"/>
          </p:nvPr>
        </p:nvSpPr>
        <p:spPr>
          <a:xfrm>
            <a:off x="4648204" y="1295400"/>
            <a:ext cx="4041775" cy="685800"/>
          </a:xfrm>
          <a:noFill/>
          <a:ln>
            <a:noFill/>
          </a:ln>
        </p:spPr>
        <p:txBody>
          <a:bodyPr lIns="91440" anchor="b" anchorCtr="0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DC4F8-68F5-4469-B3B9-78777F915842}" type="datetime1">
              <a:rPr lang="zh-CN" altLang="en-US" smtClean="0"/>
              <a:t>2017/4/27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内容占位符 10"/>
          <p:cNvSpPr>
            <a:spLocks noGrp="1"/>
          </p:cNvSpPr>
          <p:nvPr>
            <p:ph sz="quarter" idx="2"/>
          </p:nvPr>
        </p:nvSpPr>
        <p:spPr>
          <a:xfrm>
            <a:off x="457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13" name="内容占位符 12"/>
          <p:cNvSpPr>
            <a:spLocks noGrp="1"/>
          </p:cNvSpPr>
          <p:nvPr>
            <p:ph sz="quarter" idx="4"/>
          </p:nvPr>
        </p:nvSpPr>
        <p:spPr>
          <a:xfrm>
            <a:off x="4648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DEB8C-0ECE-4EA6-99C0-277AC2F15295}" type="datetime1">
              <a:rPr lang="zh-CN" altLang="en-US" smtClean="0"/>
              <a:t>2017/4/27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等腰三角形 5"/>
          <p:cNvSpPr>
            <a:spLocks noChangeAspect="1"/>
          </p:cNvSpPr>
          <p:nvPr/>
        </p:nvSpPr>
        <p:spPr>
          <a:xfrm rot="5400000">
            <a:off x="419104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BD5A6-DF8A-43E6-A5F1-78588262490D}" type="datetime1">
              <a:rPr lang="zh-CN" altLang="en-US" smtClean="0"/>
              <a:t>2017/4/27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5" name="直接连接符 4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等腰三角形 5"/>
          <p:cNvSpPr>
            <a:spLocks noChangeAspect="1"/>
          </p:cNvSpPr>
          <p:nvPr/>
        </p:nvSpPr>
        <p:spPr>
          <a:xfrm rot="5400000">
            <a:off x="419104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24600" y="304800"/>
            <a:ext cx="2514600" cy="838200"/>
          </a:xfrm>
        </p:spPr>
        <p:txBody>
          <a:bodyPr anchor="b" anchorCtr="0">
            <a:noAutofit/>
          </a:bodyPr>
          <a:lstStyle>
            <a:lvl1pPr algn="l">
              <a:buNone/>
              <a:defRPr sz="20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2"/>
          </p:nvPr>
        </p:nvSpPr>
        <p:spPr>
          <a:xfrm>
            <a:off x="6324600" y="1219203"/>
            <a:ext cx="2514600" cy="4843463"/>
          </a:xfrm>
        </p:spPr>
        <p:txBody>
          <a:bodyPr/>
          <a:lstStyle>
            <a:lvl1pPr marL="0" indent="0">
              <a:lnSpc>
                <a:spcPts val="22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732D5-F63F-4FD4-BCDF-8BAF5C5599F5}" type="datetime1">
              <a:rPr lang="zh-CN" altLang="en-US" smtClean="0"/>
              <a:t>2017/4/27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直接连接符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直接连接符 9"/>
          <p:cNvSpPr>
            <a:spLocks noChangeShapeType="1"/>
          </p:cNvSpPr>
          <p:nvPr/>
        </p:nvSpPr>
        <p:spPr bwMode="auto">
          <a:xfrm rot="5400000">
            <a:off x="3160645" y="3324225"/>
            <a:ext cx="603504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等腰三角形 8"/>
          <p:cNvSpPr>
            <a:spLocks noChangeAspect="1"/>
          </p:cNvSpPr>
          <p:nvPr/>
        </p:nvSpPr>
        <p:spPr>
          <a:xfrm rot="5400000">
            <a:off x="419104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内容占位符 11"/>
          <p:cNvSpPr>
            <a:spLocks noGrp="1"/>
          </p:cNvSpPr>
          <p:nvPr>
            <p:ph sz="quarter" idx="1"/>
          </p:nvPr>
        </p:nvSpPr>
        <p:spPr>
          <a:xfrm>
            <a:off x="304800" y="304800"/>
            <a:ext cx="5715000" cy="5715000"/>
          </a:xfrm>
        </p:spPr>
        <p:txBody>
          <a:bodyPr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500856"/>
            <a:ext cx="8229600" cy="674688"/>
          </a:xfrm>
          <a:ln>
            <a:solidFill>
              <a:schemeClr val="accent1"/>
            </a:solidFill>
          </a:ln>
        </p:spPr>
        <p:txBody>
          <a:bodyPr lIns="274320" anchor="ctr"/>
          <a:lstStyle>
            <a:lvl1pPr algn="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457200" y="1905000"/>
            <a:ext cx="8229600" cy="4270248"/>
          </a:xfrm>
          <a:solidFill>
            <a:schemeClr val="tx1">
              <a:shade val="50000"/>
            </a:schemeClr>
          </a:solidFill>
          <a:ln>
            <a:noFill/>
          </a:ln>
          <a:effectLst/>
        </p:spPr>
        <p:txBody>
          <a:bodyPr/>
          <a:lstStyle>
            <a:lvl1pPr marL="0" indent="0">
              <a:spcBef>
                <a:spcPts val="600"/>
              </a:spcBef>
              <a:buNone/>
              <a:defRPr sz="3200"/>
            </a:lvl1pPr>
          </a:lstStyle>
          <a:p>
            <a:r>
              <a:rPr kumimoji="0" lang="zh-CN" altLang="en-US" smtClean="0"/>
              <a:t>单击图标添加图片</a:t>
            </a:r>
            <a:endParaRPr kumimoji="0" 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219200"/>
            <a:ext cx="8229600" cy="533400"/>
          </a:xfrm>
        </p:spPr>
        <p:txBody>
          <a:bodyPr anchor="ctr" anchorCtr="0"/>
          <a:lstStyle>
            <a:lvl1pPr marL="0" indent="0" algn="l">
              <a:buFontTx/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CA086-8EBD-4549-958B-7E7F05C24153}" type="datetime1">
              <a:rPr lang="zh-CN" altLang="en-US" smtClean="0"/>
              <a:t>2017/4/27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直接连接符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等腰三角形 8"/>
          <p:cNvSpPr>
            <a:spLocks noChangeAspect="1"/>
          </p:cNvSpPr>
          <p:nvPr/>
        </p:nvSpPr>
        <p:spPr>
          <a:xfrm rot="5400000">
            <a:off x="419104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矩形 9"/>
          <p:cNvSpPr/>
          <p:nvPr/>
        </p:nvSpPr>
        <p:spPr>
          <a:xfrm>
            <a:off x="457200" y="500856"/>
            <a:ext cx="182880" cy="68580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标题占位符 2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prstGeom prst="rect">
            <a:avLst/>
          </a:prstGeom>
        </p:spPr>
        <p:txBody>
          <a:bodyPr vert="horz" anchor="b" anchorCtr="0">
            <a:normAutofit/>
          </a:bodyPr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13" name="文本占位符 12"/>
          <p:cNvSpPr>
            <a:spLocks noGrp="1"/>
          </p:cNvSpPr>
          <p:nvPr>
            <p:ph type="body" idx="1"/>
          </p:nvPr>
        </p:nvSpPr>
        <p:spPr>
          <a:xfrm>
            <a:off x="457200" y="1219200"/>
            <a:ext cx="8229600" cy="4910328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  <a:p>
            <a:pPr lvl="1" eaLnBrk="1" latinLnBrk="0" hangingPunct="1"/>
            <a:r>
              <a:rPr kumimoji="0" lang="zh-CN" altLang="en-US" smtClean="0"/>
              <a:t>第二级</a:t>
            </a:r>
          </a:p>
          <a:p>
            <a:pPr lvl="2" eaLnBrk="1" latinLnBrk="0" hangingPunct="1"/>
            <a:r>
              <a:rPr kumimoji="0" lang="zh-CN" altLang="en-US" smtClean="0"/>
              <a:t>第三级</a:t>
            </a:r>
          </a:p>
          <a:p>
            <a:pPr lvl="3" eaLnBrk="1" latinLnBrk="0" hangingPunct="1"/>
            <a:r>
              <a:rPr kumimoji="0" lang="zh-CN" altLang="en-US" smtClean="0"/>
              <a:t>第四级</a:t>
            </a:r>
          </a:p>
          <a:p>
            <a:pPr lvl="4" eaLnBrk="1" latinLnBrk="0" hangingPunct="1"/>
            <a:r>
              <a:rPr kumimoji="0" lang="zh-CN" altLang="en-US" smtClean="0"/>
              <a:t>第五级</a:t>
            </a:r>
            <a:endParaRPr kumimoji="0" lang="en-US"/>
          </a:p>
        </p:txBody>
      </p:sp>
      <p:sp>
        <p:nvSpPr>
          <p:cNvPr id="14" name="日期占位符 13"/>
          <p:cNvSpPr>
            <a:spLocks noGrp="1"/>
          </p:cNvSpPr>
          <p:nvPr>
            <p:ph type="dt" sz="half" idx="2"/>
          </p:nvPr>
        </p:nvSpPr>
        <p:spPr>
          <a:xfrm>
            <a:off x="6400800" y="6356351"/>
            <a:ext cx="2289048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81B86F4A-0764-482D-9AEF-9056C93BDE78}" type="datetime1">
              <a:rPr lang="zh-CN" altLang="en-US" smtClean="0"/>
              <a:t>2017/4/27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3"/>
          </p:nvPr>
        </p:nvSpPr>
        <p:spPr>
          <a:xfrm>
            <a:off x="2898648" y="6356351"/>
            <a:ext cx="3505200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23" name="灯片编号占位符 22"/>
          <p:cNvSpPr>
            <a:spLocks noGrp="1"/>
          </p:cNvSpPr>
          <p:nvPr>
            <p:ph type="sldNum" sz="quarter" idx="4"/>
          </p:nvPr>
        </p:nvSpPr>
        <p:spPr>
          <a:xfrm>
            <a:off x="612648" y="6356351"/>
            <a:ext cx="19812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8" name="直接连接符 2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9" name="直接连接符 28"/>
          <p:cNvSpPr>
            <a:spLocks noChangeShapeType="1"/>
          </p:cNvSpPr>
          <p:nvPr/>
        </p:nvSpPr>
        <p:spPr bwMode="auto">
          <a:xfrm>
            <a:off x="457200" y="1143000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等腰三角形 9"/>
          <p:cNvSpPr>
            <a:spLocks noChangeAspect="1"/>
          </p:cNvSpPr>
          <p:nvPr/>
        </p:nvSpPr>
        <p:spPr>
          <a:xfrm rot="5400000">
            <a:off x="419104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 ftr="0" dt="0"/>
  <p:txStyles>
    <p:titleStyle>
      <a:lvl1pPr algn="l" rtl="0" eaLnBrk="1" latinLnBrk="0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6000"/>
        <a:buFont typeface="Wingdings 3"/>
        <a:buChar char="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ts val="500"/>
        </a:spcBef>
        <a:buClr>
          <a:schemeClr val="accent2"/>
        </a:buClr>
        <a:buSzPct val="76000"/>
        <a:buFont typeface="Wingdings 3"/>
        <a:buChar char=""/>
        <a:defRPr kumimoji="0" sz="23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500"/>
        </a:spcBef>
        <a:buClr>
          <a:schemeClr val="bg1">
            <a:shade val="50000"/>
          </a:schemeClr>
        </a:buClr>
        <a:buSzPct val="76000"/>
        <a:buFont typeface="Wingdings 3"/>
        <a:buChar char="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400"/>
        </a:spcBef>
        <a:buClr>
          <a:schemeClr val="accent2">
            <a:shade val="75000"/>
          </a:schemeClr>
        </a:buClr>
        <a:buSzPct val="70000"/>
        <a:buFont typeface="Wingdings"/>
        <a:buChar char="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00"/>
        </a:spcBef>
        <a:buClr>
          <a:schemeClr val="accent2"/>
        </a:buClr>
        <a:buSzPct val="70000"/>
        <a:buFont typeface="Wingdings"/>
        <a:buChar char="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0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0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image" Target="../media/image25.jpeg"/><Relationship Id="rId7" Type="http://schemas.openxmlformats.org/officeDocument/2006/relationships/image" Target="../media/image23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11" Type="http://schemas.openxmlformats.org/officeDocument/2006/relationships/image" Target="../media/image27.png"/><Relationship Id="rId5" Type="http://schemas.openxmlformats.org/officeDocument/2006/relationships/image" Target="../media/image22.wmf"/><Relationship Id="rId10" Type="http://schemas.openxmlformats.org/officeDocument/2006/relationships/image" Target="../media/image26.png"/><Relationship Id="rId4" Type="http://schemas.openxmlformats.org/officeDocument/2006/relationships/oleObject" Target="../embeddings/oleObject1.bin"/><Relationship Id="rId9" Type="http://schemas.openxmlformats.org/officeDocument/2006/relationships/image" Target="../media/image24.wm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000" dirty="0" smtClean="0">
                <a:latin typeface="微软雅黑" pitchFamily="34" charset="-122"/>
                <a:ea typeface="微软雅黑" pitchFamily="34" charset="-122"/>
              </a:rPr>
              <a:t>图像去模糊化算法总结</a:t>
            </a:r>
            <a:endParaRPr lang="zh-CN" altLang="en-US" sz="4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0000" lnSpcReduction="20000"/>
          </a:bodyPr>
          <a:lstStyle/>
          <a:p>
            <a:pPr algn="ctr"/>
            <a:r>
              <a:rPr lang="zh-CN" altLang="en-US" dirty="0" smtClean="0">
                <a:latin typeface="华文楷体" pitchFamily="2" charset="-122"/>
                <a:ea typeface="华文楷体" pitchFamily="2" charset="-122"/>
              </a:rPr>
              <a:t>邱</a:t>
            </a:r>
            <a:r>
              <a:rPr lang="en-US" altLang="zh-CN" dirty="0">
                <a:latin typeface="华文楷体" pitchFamily="2" charset="-122"/>
                <a:ea typeface="华文楷体" pitchFamily="2" charset="-122"/>
              </a:rPr>
              <a:t> </a:t>
            </a:r>
            <a:r>
              <a:rPr lang="zh-CN" altLang="en-US" dirty="0" smtClean="0">
                <a:latin typeface="华文楷体" pitchFamily="2" charset="-122"/>
                <a:ea typeface="华文楷体" pitchFamily="2" charset="-122"/>
              </a:rPr>
              <a:t>海</a:t>
            </a:r>
            <a:endParaRPr lang="en-US" altLang="zh-CN" dirty="0" smtClean="0">
              <a:latin typeface="华文楷体" pitchFamily="2" charset="-122"/>
              <a:ea typeface="华文楷体" pitchFamily="2" charset="-122"/>
            </a:endParaRPr>
          </a:p>
          <a:p>
            <a:pPr algn="ctr"/>
            <a:r>
              <a:rPr lang="en-US" altLang="zh-CN" dirty="0" smtClean="0">
                <a:latin typeface="华文楷体" pitchFamily="2" charset="-122"/>
                <a:ea typeface="华文楷体" pitchFamily="2" charset="-122"/>
              </a:rPr>
              <a:t>2017.4.27</a:t>
            </a:r>
          </a:p>
        </p:txBody>
      </p:sp>
    </p:spTree>
    <p:extLst>
      <p:ext uri="{BB962C8B-B14F-4D97-AF65-F5344CB8AC3E}">
        <p14:creationId xmlns:p14="http://schemas.microsoft.com/office/powerpoint/2010/main" val="2557599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Two-Phase Kernel Estimation for Robust Motion </a:t>
            </a:r>
            <a:r>
              <a:rPr lang="en-US" altLang="zh-CN" dirty="0" err="1" smtClean="0">
                <a:latin typeface="Times New Roman" pitchFamily="18" charset="0"/>
                <a:cs typeface="Times New Roman" pitchFamily="18" charset="0"/>
              </a:rPr>
              <a:t>Deblurring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 </a:t>
            </a:r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10</a:t>
            </a:fld>
            <a:endParaRPr lang="zh-CN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67544" y="1148528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/>
              <a:t>临时图像模型</a:t>
            </a:r>
            <a:endParaRPr lang="zh-CN" altLang="en-US" sz="2800" dirty="0"/>
          </a:p>
        </p:txBody>
      </p:sp>
      <p:sp>
        <p:nvSpPr>
          <p:cNvPr id="8" name="TextBox 7"/>
          <p:cNvSpPr txBox="1"/>
          <p:nvPr/>
        </p:nvSpPr>
        <p:spPr>
          <a:xfrm>
            <a:off x="539552" y="2833772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/>
              <a:t>模糊核模型</a:t>
            </a:r>
            <a:endParaRPr lang="zh-CN" altLang="en-US" sz="2800" dirty="0"/>
          </a:p>
        </p:txBody>
      </p:sp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632" y="1628801"/>
            <a:ext cx="4958480" cy="4267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3717033"/>
            <a:ext cx="5612135" cy="859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8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080" y="2060850"/>
            <a:ext cx="5794201" cy="7785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580592" y="4561964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/>
              <a:t>优化核模型</a:t>
            </a:r>
            <a:endParaRPr lang="zh-CN" altLang="en-US" sz="2800" dirty="0"/>
          </a:p>
        </p:txBody>
      </p:sp>
      <p:pic>
        <p:nvPicPr>
          <p:cNvPr id="8200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5013178"/>
            <a:ext cx="4536504" cy="8218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7" name="组合 6"/>
          <p:cNvGrpSpPr/>
          <p:nvPr/>
        </p:nvGrpSpPr>
        <p:grpSpPr>
          <a:xfrm>
            <a:off x="683568" y="5861629"/>
            <a:ext cx="5302746" cy="447674"/>
            <a:chOff x="683568" y="5733256"/>
            <a:chExt cx="5302746" cy="447675"/>
          </a:xfrm>
        </p:grpSpPr>
        <p:pic>
          <p:nvPicPr>
            <p:cNvPr id="8201" name="Picture 9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47664" y="5733256"/>
              <a:ext cx="4438650" cy="4476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" name="TextBox 5"/>
            <p:cNvSpPr txBox="1"/>
            <p:nvPr/>
          </p:nvSpPr>
          <p:spPr>
            <a:xfrm>
              <a:off x="683568" y="5765193"/>
              <a:ext cx="1044116" cy="4001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latin typeface="Times New Roman" pitchFamily="18" charset="0"/>
                  <a:cs typeface="Times New Roman" pitchFamily="18" charset="0"/>
                </a:rPr>
                <a:t>IRLS:</a:t>
              </a:r>
              <a:endParaRPr lang="zh-CN" altLang="en-US" sz="2000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pic>
        <p:nvPicPr>
          <p:cNvPr id="8202" name="Picture 10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966" y="3284986"/>
            <a:ext cx="4708122" cy="4546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25103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华文楷体" pitchFamily="2" charset="-122"/>
                <a:ea typeface="华文楷体" pitchFamily="2" charset="-122"/>
              </a:rPr>
              <a:t>最终图像的去卷积化</a:t>
            </a:r>
            <a:endParaRPr lang="zh-CN" altLang="en-US" dirty="0">
              <a:latin typeface="华文楷体" pitchFamily="2" charset="-122"/>
              <a:ea typeface="华文楷体" pitchFamily="2" charset="-122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11</a:t>
            </a:fld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1"/>
          </p:nvPr>
        </p:nvSpPr>
        <p:spPr>
          <a:xfrm>
            <a:off x="467544" y="1268760"/>
            <a:ext cx="4536504" cy="1440160"/>
          </a:xfrm>
        </p:spPr>
        <p:txBody>
          <a:bodyPr>
            <a:normAutofit/>
          </a:bodyPr>
          <a:lstStyle/>
          <a:p>
            <a:r>
              <a:rPr lang="zh-CN" altLang="en-US" sz="2400" dirty="0" smtClean="0"/>
              <a:t>条纹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(Ringing)</a:t>
            </a:r>
            <a:r>
              <a:rPr lang="zh-CN" altLang="en-US" sz="2400" dirty="0" smtClean="0"/>
              <a:t>和噪点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(Noisy)</a:t>
            </a:r>
          </a:p>
          <a:p>
            <a:r>
              <a:rPr lang="zh-CN" altLang="en-US" sz="2400" dirty="0" smtClean="0">
                <a:latin typeface="Times New Roman" pitchFamily="18" charset="0"/>
                <a:cs typeface="Times New Roman" pitchFamily="18" charset="0"/>
              </a:rPr>
              <a:t>维纳滤波</a:t>
            </a:r>
            <a:endParaRPr lang="en-US" altLang="zh-CN" sz="24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TV-L1</a:t>
            </a:r>
            <a:r>
              <a:rPr lang="zh-CN" altLang="en-US" sz="2400" dirty="0" smtClean="0">
                <a:latin typeface="Times New Roman" pitchFamily="18" charset="0"/>
                <a:cs typeface="Times New Roman" pitchFamily="18" charset="0"/>
              </a:rPr>
              <a:t>算法</a:t>
            </a:r>
            <a:endParaRPr lang="en-US" altLang="zh-CN" sz="2400" dirty="0" smtClean="0">
              <a:latin typeface="Times New Roman" pitchFamily="18" charset="0"/>
              <a:cs typeface="Times New Roman" pitchFamily="18" charset="0"/>
            </a:endParaRPr>
          </a:p>
          <a:p>
            <a:endParaRPr lang="zh-CN" alt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317" y="3861048"/>
            <a:ext cx="7000059" cy="24762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73296530"/>
              </p:ext>
            </p:extLst>
          </p:nvPr>
        </p:nvGraphicFramePr>
        <p:xfrm>
          <a:off x="5220076" y="1772816"/>
          <a:ext cx="2902823" cy="3600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72" name="Equation" r:id="rId4" imgW="1638000" imgH="203040" progId="Equation.DSMT4">
                  <p:embed/>
                </p:oleObj>
              </mc:Choice>
              <mc:Fallback>
                <p:oleObj name="Equation" r:id="rId4" imgW="163800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220076" y="1772816"/>
                        <a:ext cx="2902823" cy="3600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07131190"/>
              </p:ext>
            </p:extLst>
          </p:nvPr>
        </p:nvGraphicFramePr>
        <p:xfrm>
          <a:off x="5272077" y="1268761"/>
          <a:ext cx="1748199" cy="3547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73" name="Equation" r:id="rId6" imgW="876240" imgH="177480" progId="Equation.DSMT4">
                  <p:embed/>
                </p:oleObj>
              </mc:Choice>
              <mc:Fallback>
                <p:oleObj name="Equation" r:id="rId6" imgW="876240" imgH="177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272077" y="1268761"/>
                        <a:ext cx="1748199" cy="35470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57141852"/>
              </p:ext>
            </p:extLst>
          </p:nvPr>
        </p:nvGraphicFramePr>
        <p:xfrm>
          <a:off x="5197268" y="2115142"/>
          <a:ext cx="3695212" cy="881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74" name="Equation" r:id="rId8" imgW="2234880" imgH="533160" progId="Equation.DSMT4">
                  <p:embed/>
                </p:oleObj>
              </mc:Choice>
              <mc:Fallback>
                <p:oleObj name="Equation" r:id="rId8" imgW="2234880" imgH="5331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197268" y="2115142"/>
                        <a:ext cx="3695212" cy="8818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708920"/>
            <a:ext cx="3677791" cy="3966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2" name="Picture 6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140968"/>
            <a:ext cx="8064896" cy="649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25669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华文楷体" pitchFamily="2" charset="-122"/>
                <a:ea typeface="华文楷体" pitchFamily="2" charset="-122"/>
              </a:rPr>
              <a:t>当前项目的算法设计和实现流程</a:t>
            </a:r>
            <a:endParaRPr lang="zh-CN" altLang="en-US" dirty="0">
              <a:latin typeface="华文楷体" pitchFamily="2" charset="-122"/>
              <a:ea typeface="华文楷体" pitchFamily="2" charset="-122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12</a:t>
            </a:fld>
            <a:endParaRPr lang="zh-CN" altLang="en-US"/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1196752"/>
            <a:ext cx="6078538" cy="51412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81013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13</a:t>
            </a:fld>
            <a:endParaRPr lang="zh-CN" alt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060849"/>
            <a:ext cx="4301158" cy="2963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21" y="2060849"/>
            <a:ext cx="4302763" cy="2963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578953" y="1474876"/>
            <a:ext cx="13952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 smtClean="0"/>
              <a:t>处理前</a:t>
            </a:r>
            <a:endParaRPr lang="zh-CN" alt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6123682" y="1527175"/>
            <a:ext cx="11977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 smtClean="0"/>
              <a:t>处理后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549617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华文楷体" pitchFamily="2" charset="-122"/>
                <a:ea typeface="华文楷体" pitchFamily="2" charset="-122"/>
              </a:rPr>
              <a:t>现有工作进展、难点</a:t>
            </a:r>
            <a:r>
              <a:rPr lang="zh-CN" altLang="en-US" dirty="0">
                <a:latin typeface="华文楷体" pitchFamily="2" charset="-122"/>
                <a:ea typeface="华文楷体" pitchFamily="2" charset="-122"/>
              </a:rPr>
              <a:t>及</a:t>
            </a:r>
            <a:r>
              <a:rPr lang="zh-CN" altLang="en-US" dirty="0" smtClean="0">
                <a:latin typeface="华文楷体" pitchFamily="2" charset="-122"/>
                <a:ea typeface="华文楷体" pitchFamily="2" charset="-122"/>
              </a:rPr>
              <a:t>后续工作</a:t>
            </a:r>
            <a:endParaRPr lang="zh-CN" altLang="en-US" dirty="0">
              <a:latin typeface="华文楷体" pitchFamily="2" charset="-122"/>
              <a:ea typeface="华文楷体" pitchFamily="2" charset="-122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14</a:t>
            </a:fld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5568851" cy="5090120"/>
          </a:xfrm>
        </p:spPr>
        <p:txBody>
          <a:bodyPr/>
          <a:lstStyle/>
          <a:p>
            <a:r>
              <a:rPr lang="zh-CN" altLang="en-US" sz="2400" dirty="0" smtClean="0"/>
              <a:t>基于惯性传感器的点扩散轨迹提取</a:t>
            </a:r>
            <a:r>
              <a:rPr lang="en-US" altLang="zh-CN" sz="2400" dirty="0" smtClean="0"/>
              <a:t>.</a:t>
            </a:r>
          </a:p>
          <a:p>
            <a:pPr lvl="1">
              <a:buFont typeface="Wingdings" pitchFamily="2" charset="2"/>
              <a:buChar char="n"/>
            </a:pPr>
            <a:r>
              <a:rPr lang="zh-CN" altLang="en-US" sz="2000" dirty="0" smtClean="0"/>
              <a:t>如何设定尺度？</a:t>
            </a:r>
            <a:endParaRPr lang="en-US" altLang="zh-CN" sz="2000" dirty="0" smtClean="0"/>
          </a:p>
          <a:p>
            <a:pPr lvl="1">
              <a:buFont typeface="Wingdings" pitchFamily="2" charset="2"/>
              <a:buChar char="n"/>
            </a:pPr>
            <a:r>
              <a:rPr lang="zh-CN" altLang="en-US" sz="2000" dirty="0" smtClean="0"/>
              <a:t>如何用在临时图像模型中？</a:t>
            </a:r>
            <a:endParaRPr lang="en-US" altLang="zh-CN" sz="2000" dirty="0"/>
          </a:p>
          <a:p>
            <a:r>
              <a:rPr lang="zh-CN" altLang="en-US" sz="2400" dirty="0" smtClean="0">
                <a:solidFill>
                  <a:srgbClr val="FF0000"/>
                </a:solidFill>
              </a:rPr>
              <a:t>图像模型的求解？</a:t>
            </a:r>
            <a:endParaRPr lang="en-US" altLang="zh-CN" sz="2400" dirty="0" smtClean="0">
              <a:solidFill>
                <a:srgbClr val="FF0000"/>
              </a:solidFill>
            </a:endParaRPr>
          </a:p>
          <a:p>
            <a:pPr lvl="1">
              <a:buFont typeface="Wingdings" pitchFamily="2" charset="2"/>
              <a:buChar char="n"/>
            </a:pPr>
            <a:r>
              <a:rPr lang="zh-CN" altLang="en-US" sz="2000" dirty="0" smtClean="0"/>
              <a:t>傅利叶变换和逆变换直接求解</a:t>
            </a:r>
            <a:r>
              <a:rPr lang="en-US" altLang="zh-CN" sz="2000" dirty="0" smtClean="0"/>
              <a:t>.</a:t>
            </a:r>
          </a:p>
          <a:p>
            <a:pPr lvl="1">
              <a:buFont typeface="Wingdings" pitchFamily="2" charset="2"/>
              <a:buChar char="n"/>
            </a:pPr>
            <a:r>
              <a:rPr lang="zh-CN" altLang="en-US" sz="2000" dirty="0" smtClean="0"/>
              <a:t>共轭梯度下降法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(Conjugated Descent).</a:t>
            </a:r>
          </a:p>
          <a:p>
            <a:pPr lvl="1">
              <a:buFont typeface="Wingdings" pitchFamily="2" charset="2"/>
              <a:buChar char="n"/>
            </a:pP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IRLS: 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Iteratively Re-weighted Least 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Squares.</a:t>
            </a:r>
          </a:p>
          <a:p>
            <a:r>
              <a:rPr lang="zh-CN" altLang="en-US" dirty="0" smtClean="0">
                <a:solidFill>
                  <a:srgbClr val="FF0000"/>
                </a:solidFill>
              </a:rPr>
              <a:t>如何提升算法的效率？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pPr lvl="1">
              <a:buFont typeface="Wingdings" pitchFamily="2" charset="2"/>
              <a:buChar char="n"/>
            </a:pPr>
            <a:r>
              <a:rPr lang="en-US" altLang="zh-CN" sz="2000" dirty="0"/>
              <a:t>922*1340 </a:t>
            </a:r>
            <a:r>
              <a:rPr lang="en-US" altLang="zh-CN" sz="2000" dirty="0">
                <a:sym typeface="Wingdings" pitchFamily="2" charset="2"/>
              </a:rPr>
              <a:t> ~</a:t>
            </a:r>
            <a:r>
              <a:rPr lang="en-US" altLang="zh-CN" sz="2000" dirty="0" smtClean="0">
                <a:sym typeface="Wingdings" pitchFamily="2" charset="2"/>
              </a:rPr>
              <a:t>30s</a:t>
            </a:r>
          </a:p>
          <a:p>
            <a:pPr lvl="1">
              <a:buFont typeface="Wingdings" pitchFamily="2" charset="2"/>
              <a:buChar char="n"/>
            </a:pPr>
            <a:r>
              <a:rPr lang="zh-CN" altLang="en-US" sz="2000" dirty="0" smtClean="0">
                <a:sym typeface="Wingdings" pitchFamily="2" charset="2"/>
              </a:rPr>
              <a:t>传感器初始化模糊核函数？</a:t>
            </a:r>
            <a:endParaRPr lang="en-US" altLang="zh-CN" sz="2000" dirty="0" smtClean="0">
              <a:sym typeface="Wingdings" pitchFamily="2" charset="2"/>
            </a:endParaRPr>
          </a:p>
          <a:p>
            <a:pPr lvl="1">
              <a:buFont typeface="Wingdings" pitchFamily="2" charset="2"/>
              <a:buChar char="n"/>
            </a:pPr>
            <a:r>
              <a:rPr lang="zh-CN" altLang="en-US" sz="2000" dirty="0" smtClean="0">
                <a:sym typeface="Wingdings" pitchFamily="2" charset="2"/>
              </a:rPr>
              <a:t>图像模型的选取？</a:t>
            </a:r>
            <a:endParaRPr lang="en-US" altLang="zh-CN" sz="2000" dirty="0" smtClean="0">
              <a:sym typeface="Wingdings" pitchFamily="2" charset="2"/>
            </a:endParaRPr>
          </a:p>
          <a:p>
            <a:pPr lvl="1">
              <a:buFont typeface="Wingdings" pitchFamily="2" charset="2"/>
              <a:buChar char="n"/>
            </a:pPr>
            <a:r>
              <a:rPr lang="zh-CN" altLang="en-US" sz="2000" dirty="0" smtClean="0">
                <a:sym typeface="Wingdings" pitchFamily="2" charset="2"/>
              </a:rPr>
              <a:t>图像模型的快速求解？</a:t>
            </a:r>
            <a:endParaRPr lang="en-US" altLang="zh-CN" sz="2000" dirty="0" smtClean="0">
              <a:sym typeface="Wingdings" pitchFamily="2" charset="2"/>
            </a:endParaRPr>
          </a:p>
          <a:p>
            <a:pPr lvl="1">
              <a:buFont typeface="Wingdings" pitchFamily="2" charset="2"/>
              <a:buChar char="n"/>
            </a:pP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DSP</a:t>
            </a:r>
            <a:r>
              <a:rPr lang="zh-CN" altLang="en-US" sz="2000" dirty="0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，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C/C++</a:t>
            </a:r>
            <a:r>
              <a:rPr lang="zh-CN" altLang="en-US" sz="2000" dirty="0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，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GPU</a:t>
            </a:r>
            <a:r>
              <a:rPr lang="zh-CN" altLang="en-US" sz="2000" dirty="0" smtClean="0">
                <a:sym typeface="Wingdings" pitchFamily="2" charset="2"/>
              </a:rPr>
              <a:t>加速</a:t>
            </a:r>
            <a:endParaRPr lang="en-US" altLang="zh-CN" dirty="0">
              <a:solidFill>
                <a:srgbClr val="FF0000"/>
              </a:solidFill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2913" y="1412776"/>
            <a:ext cx="2555555" cy="19781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0510" y="4797152"/>
            <a:ext cx="3020360" cy="4624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4356857"/>
            <a:ext cx="3010445" cy="2457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732240" y="3429000"/>
            <a:ext cx="15841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 smtClean="0"/>
              <a:t>点扩散轨迹</a:t>
            </a:r>
            <a:r>
              <a:rPr lang="en-US" altLang="zh-CN" sz="1400" dirty="0" smtClean="0">
                <a:latin typeface="Times New Roman" pitchFamily="18" charset="0"/>
                <a:cs typeface="Times New Roman" pitchFamily="18" charset="0"/>
              </a:rPr>
              <a:t>(PSF)</a:t>
            </a:r>
            <a:endParaRPr lang="zh-CN" altLang="en-US" sz="14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0704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627784" y="2492896"/>
            <a:ext cx="410445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9600" dirty="0" smtClean="0"/>
              <a:t>谢谢！</a:t>
            </a:r>
            <a:endParaRPr lang="zh-CN" altLang="en-US" sz="9600" dirty="0"/>
          </a:p>
        </p:txBody>
      </p:sp>
    </p:spTree>
    <p:extLst>
      <p:ext uri="{BB962C8B-B14F-4D97-AF65-F5344CB8AC3E}">
        <p14:creationId xmlns:p14="http://schemas.microsoft.com/office/powerpoint/2010/main" val="808566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华文楷体" pitchFamily="2" charset="-122"/>
                <a:ea typeface="华文楷体" pitchFamily="2" charset="-122"/>
              </a:rPr>
              <a:t>目录</a:t>
            </a:r>
            <a:endParaRPr lang="zh-CN" altLang="en-US" dirty="0">
              <a:latin typeface="华文楷体" pitchFamily="2" charset="-122"/>
              <a:ea typeface="华文楷体" pitchFamily="2" charset="-122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2</a:t>
            </a:fld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1"/>
          </p:nvPr>
        </p:nvSpPr>
        <p:spPr>
          <a:xfrm>
            <a:off x="457200" y="1196752"/>
            <a:ext cx="8229600" cy="5040560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zh-CN" altLang="en-US" sz="2800" dirty="0" smtClean="0"/>
              <a:t>图像的运动</a:t>
            </a:r>
            <a:r>
              <a:rPr lang="zh-CN" altLang="en-US" sz="2800" dirty="0" smtClean="0"/>
              <a:t>模糊</a:t>
            </a:r>
            <a:endParaRPr lang="en-US" altLang="zh-CN" sz="2800" dirty="0" smtClean="0"/>
          </a:p>
          <a:p>
            <a:pPr>
              <a:lnSpc>
                <a:spcPct val="200000"/>
              </a:lnSpc>
            </a:pPr>
            <a:r>
              <a:rPr lang="zh-CN" altLang="en-US" sz="2800" dirty="0" smtClean="0"/>
              <a:t>基于惯性传感器的模糊核函数估算</a:t>
            </a:r>
            <a:endParaRPr lang="en-US" altLang="zh-CN" sz="2800" dirty="0" smtClean="0"/>
          </a:p>
          <a:p>
            <a:pPr>
              <a:lnSpc>
                <a:spcPct val="200000"/>
              </a:lnSpc>
            </a:pPr>
            <a:r>
              <a:rPr lang="zh-CN" altLang="en-US" sz="2800" dirty="0" smtClean="0"/>
              <a:t>基于盲去卷积的模糊核函数估算</a:t>
            </a:r>
            <a:endParaRPr lang="en-US" altLang="zh-CN" sz="2800" dirty="0" smtClean="0"/>
          </a:p>
          <a:p>
            <a:pPr>
              <a:lnSpc>
                <a:spcPct val="200000"/>
              </a:lnSpc>
            </a:pPr>
            <a:r>
              <a:rPr lang="zh-CN" altLang="en-US" sz="2800" dirty="0" smtClean="0"/>
              <a:t>最终图像的去卷积化过程</a:t>
            </a:r>
            <a:endParaRPr lang="en-US" altLang="zh-CN" sz="2800" dirty="0" smtClean="0"/>
          </a:p>
          <a:p>
            <a:pPr>
              <a:lnSpc>
                <a:spcPct val="200000"/>
              </a:lnSpc>
            </a:pPr>
            <a:r>
              <a:rPr lang="zh-CN" altLang="en-US" sz="2800" dirty="0" smtClean="0"/>
              <a:t>当前工作进展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175265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404664"/>
            <a:ext cx="8229600" cy="738336"/>
          </a:xfrm>
        </p:spPr>
        <p:txBody>
          <a:bodyPr/>
          <a:lstStyle/>
          <a:p>
            <a:r>
              <a:rPr lang="zh-CN" altLang="en-US" dirty="0" smtClean="0">
                <a:latin typeface="华文楷体" pitchFamily="2" charset="-122"/>
                <a:ea typeface="华文楷体" pitchFamily="2" charset="-122"/>
              </a:rPr>
              <a:t>图像的运动模糊？</a:t>
            </a:r>
            <a:endParaRPr lang="zh-CN" altLang="en-US" dirty="0">
              <a:latin typeface="华文楷体" pitchFamily="2" charset="-122"/>
              <a:ea typeface="华文楷体" pitchFamily="2" charset="-122"/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1196751"/>
            <a:ext cx="3312368" cy="51101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150" y="1283838"/>
            <a:ext cx="4158858" cy="27212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9" y="4869161"/>
            <a:ext cx="1845995" cy="12020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12648" y="6375608"/>
            <a:ext cx="1981200" cy="365760"/>
          </a:xfrm>
        </p:spPr>
        <p:txBody>
          <a:bodyPr/>
          <a:lstStyle/>
          <a:p>
            <a:fld id="{0C913308-F349-4B6D-A68A-DD1791B4A57B}" type="slidenum">
              <a:rPr lang="zh-CN" altLang="en-US" smtClean="0"/>
              <a:t>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56179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华文楷体" pitchFamily="2" charset="-122"/>
                <a:ea typeface="华文楷体" pitchFamily="2" charset="-122"/>
              </a:rPr>
              <a:t>运动模糊模型</a:t>
            </a:r>
            <a:endParaRPr lang="zh-CN" altLang="en-US" dirty="0">
              <a:latin typeface="华文楷体" pitchFamily="2" charset="-122"/>
              <a:ea typeface="华文楷体" pitchFamily="2" charset="-122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4</a:t>
            </a:fld>
            <a:endParaRPr lang="zh-CN" altLang="en-US"/>
          </a:p>
        </p:txBody>
      </p:sp>
      <p:grpSp>
        <p:nvGrpSpPr>
          <p:cNvPr id="6" name="组合 5"/>
          <p:cNvGrpSpPr/>
          <p:nvPr/>
        </p:nvGrpSpPr>
        <p:grpSpPr>
          <a:xfrm>
            <a:off x="467544" y="1412776"/>
            <a:ext cx="8099435" cy="4608512"/>
            <a:chOff x="467544" y="1412776"/>
            <a:chExt cx="8099435" cy="4608512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7544" y="1412776"/>
              <a:ext cx="8099435" cy="46085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539552" y="4725144"/>
              <a:ext cx="16561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/>
                <a:t>(</a:t>
              </a:r>
              <a:r>
                <a:rPr lang="zh-CN" altLang="en-US" dirty="0" smtClean="0"/>
                <a:t>模糊图像</a:t>
              </a:r>
              <a:r>
                <a:rPr lang="en-US" altLang="zh-CN" dirty="0" smtClean="0"/>
                <a:t>)</a:t>
              </a:r>
              <a:endParaRPr lang="zh-CN" alt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915816" y="4725144"/>
              <a:ext cx="16561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 smtClean="0"/>
                <a:t>(</a:t>
              </a:r>
              <a:r>
                <a:rPr lang="zh-CN" altLang="en-US" dirty="0" smtClean="0"/>
                <a:t>清晰图像</a:t>
              </a:r>
              <a:r>
                <a:rPr lang="en-US" altLang="zh-CN" dirty="0" smtClean="0"/>
                <a:t>)</a:t>
              </a:r>
              <a:endParaRPr lang="zh-CN" altLang="en-US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932040" y="4725144"/>
              <a:ext cx="16561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 smtClean="0"/>
                <a:t>(</a:t>
              </a:r>
              <a:r>
                <a:rPr lang="zh-CN" altLang="en-US" dirty="0" smtClean="0"/>
                <a:t>模糊核函数</a:t>
              </a:r>
              <a:r>
                <a:rPr lang="en-US" altLang="zh-CN" dirty="0" smtClean="0"/>
                <a:t>)</a:t>
              </a:r>
              <a:endParaRPr lang="zh-CN" alt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804248" y="4733419"/>
              <a:ext cx="16561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 smtClean="0"/>
                <a:t>(</a:t>
              </a:r>
              <a:r>
                <a:rPr lang="zh-CN" altLang="en-US" dirty="0" smtClean="0"/>
                <a:t>噪声</a:t>
              </a:r>
              <a:r>
                <a:rPr lang="en-US" altLang="zh-CN" dirty="0" smtClean="0"/>
                <a:t>)</a:t>
              </a:r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34202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404664"/>
            <a:ext cx="8229600" cy="738336"/>
          </a:xfrm>
        </p:spPr>
        <p:txBody>
          <a:bodyPr/>
          <a:lstStyle/>
          <a:p>
            <a:r>
              <a:rPr lang="zh-CN" altLang="en-US" dirty="0" smtClean="0">
                <a:latin typeface="华文楷体" pitchFamily="2" charset="-122"/>
                <a:ea typeface="华文楷体" pitchFamily="2" charset="-122"/>
              </a:rPr>
              <a:t>运动模糊模型</a:t>
            </a:r>
            <a:endParaRPr lang="zh-CN" altLang="en-US" dirty="0">
              <a:latin typeface="华文楷体" pitchFamily="2" charset="-122"/>
              <a:ea typeface="华文楷体" pitchFamily="2" charset="-122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5</a:t>
            </a:fld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395536" y="1462652"/>
            <a:ext cx="8280920" cy="4486629"/>
            <a:chOff x="395536" y="1268760"/>
            <a:chExt cx="8280920" cy="4486629"/>
          </a:xfrm>
        </p:grpSpPr>
        <p:pic>
          <p:nvPicPr>
            <p:cNvPr id="3074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5536" y="1268760"/>
              <a:ext cx="8280920" cy="44866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0" name="TextBox 9"/>
            <p:cNvSpPr txBox="1"/>
            <p:nvPr/>
          </p:nvSpPr>
          <p:spPr>
            <a:xfrm>
              <a:off x="539552" y="4509120"/>
              <a:ext cx="16561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/>
                <a:t>(</a:t>
              </a:r>
              <a:r>
                <a:rPr lang="zh-CN" altLang="en-US" dirty="0" smtClean="0"/>
                <a:t>模糊图像</a:t>
              </a:r>
              <a:r>
                <a:rPr lang="en-US" altLang="zh-CN" dirty="0" smtClean="0"/>
                <a:t>)</a:t>
              </a:r>
              <a:endParaRPr lang="zh-CN" alt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915816" y="4509120"/>
              <a:ext cx="16561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 smtClean="0"/>
                <a:t>(</a:t>
              </a:r>
              <a:r>
                <a:rPr lang="zh-CN" altLang="en-US" dirty="0" smtClean="0"/>
                <a:t>清晰图像</a:t>
              </a:r>
              <a:r>
                <a:rPr lang="en-US" altLang="zh-CN" dirty="0" smtClean="0"/>
                <a:t>)</a:t>
              </a:r>
              <a:endParaRPr lang="zh-CN" alt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932040" y="4509120"/>
              <a:ext cx="16561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 smtClean="0"/>
                <a:t>(</a:t>
              </a:r>
              <a:r>
                <a:rPr lang="zh-CN" altLang="en-US" dirty="0" smtClean="0"/>
                <a:t>模糊核函数</a:t>
              </a:r>
              <a:r>
                <a:rPr lang="en-US" altLang="zh-CN" dirty="0" smtClean="0"/>
                <a:t>)</a:t>
              </a:r>
              <a:endParaRPr lang="zh-CN" alt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804248" y="4517394"/>
              <a:ext cx="16561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 smtClean="0"/>
                <a:t>(</a:t>
              </a:r>
              <a:r>
                <a:rPr lang="zh-CN" altLang="en-US" dirty="0" smtClean="0"/>
                <a:t>噪声</a:t>
              </a:r>
              <a:r>
                <a:rPr lang="en-US" altLang="zh-CN" dirty="0" smtClean="0"/>
                <a:t>)</a:t>
              </a:r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11679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华文楷体" pitchFamily="2" charset="-122"/>
                <a:ea typeface="华文楷体" pitchFamily="2" charset="-122"/>
              </a:rPr>
              <a:t>图像去模糊化的问题</a:t>
            </a:r>
            <a:endParaRPr lang="zh-CN" altLang="en-US" dirty="0">
              <a:latin typeface="华文楷体" pitchFamily="2" charset="-122"/>
              <a:ea typeface="华文楷体" pitchFamily="2" charset="-122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6</a:t>
            </a:fld>
            <a:endParaRPr lang="zh-CN" alt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367277"/>
            <a:ext cx="6696744" cy="48700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15013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404664"/>
            <a:ext cx="8229600" cy="738336"/>
          </a:xfrm>
        </p:spPr>
        <p:txBody>
          <a:bodyPr/>
          <a:lstStyle/>
          <a:p>
            <a:r>
              <a:rPr lang="zh-CN" altLang="en-US" dirty="0" smtClean="0">
                <a:latin typeface="华文楷体" pitchFamily="2" charset="-122"/>
                <a:ea typeface="华文楷体" pitchFamily="2" charset="-122"/>
              </a:rPr>
              <a:t>基于惯性传感器的模糊核函数估算</a:t>
            </a:r>
            <a:endParaRPr lang="zh-CN" altLang="en-US" dirty="0">
              <a:latin typeface="华文楷体" pitchFamily="2" charset="-122"/>
              <a:ea typeface="华文楷体" pitchFamily="2" charset="-122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7</a:t>
            </a:fld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1"/>
          </p:nvPr>
        </p:nvSpPr>
        <p:spPr>
          <a:xfrm>
            <a:off x="457200" y="1147192"/>
            <a:ext cx="4474840" cy="3721968"/>
          </a:xfrm>
        </p:spPr>
        <p:txBody>
          <a:bodyPr>
            <a:normAutofit/>
          </a:bodyPr>
          <a:lstStyle/>
          <a:p>
            <a:r>
              <a:rPr lang="zh-CN" altLang="en-US" sz="2000" dirty="0" smtClean="0"/>
              <a:t>惯性传感器</a:t>
            </a:r>
            <a:endParaRPr lang="en-US" altLang="zh-CN" sz="2000" dirty="0" smtClean="0"/>
          </a:p>
          <a:p>
            <a:pPr lvl="1">
              <a:buFont typeface="Wingdings" pitchFamily="2" charset="2"/>
              <a:buChar char="n"/>
            </a:pPr>
            <a:r>
              <a:rPr lang="zh-CN" altLang="en-US" sz="1800" dirty="0"/>
              <a:t>陀螺仪</a:t>
            </a:r>
            <a:endParaRPr lang="en-US" altLang="zh-CN" sz="1800" dirty="0"/>
          </a:p>
          <a:p>
            <a:pPr lvl="1">
              <a:buFont typeface="Wingdings" pitchFamily="2" charset="2"/>
              <a:buChar char="n"/>
            </a:pPr>
            <a:r>
              <a:rPr lang="zh-CN" altLang="en-US" sz="1800" dirty="0"/>
              <a:t>加速度传感器</a:t>
            </a:r>
            <a:endParaRPr lang="en-US" altLang="zh-CN" sz="1800" dirty="0"/>
          </a:p>
          <a:p>
            <a:r>
              <a:rPr lang="zh-CN" altLang="en-US" sz="2000" dirty="0" smtClean="0"/>
              <a:t>多传感器融合算法</a:t>
            </a:r>
            <a:endParaRPr lang="en-US" altLang="zh-CN" sz="2000" dirty="0" smtClean="0"/>
          </a:p>
          <a:p>
            <a:pPr lvl="1">
              <a:buFont typeface="Wingdings" pitchFamily="2" charset="2"/>
              <a:buChar char="n"/>
            </a:pPr>
            <a:r>
              <a:rPr lang="zh-CN" altLang="en-US" sz="1800" dirty="0" smtClean="0"/>
              <a:t>姿态角</a:t>
            </a:r>
            <a:r>
              <a:rPr lang="en-US" altLang="zh-CN" sz="1800" dirty="0" smtClean="0">
                <a:sym typeface="Wingdings" pitchFamily="2" charset="2"/>
              </a:rPr>
              <a:t> R</a:t>
            </a:r>
            <a:endParaRPr lang="en-US" altLang="zh-CN" sz="1800" dirty="0" smtClean="0"/>
          </a:p>
          <a:p>
            <a:pPr lvl="1">
              <a:buFont typeface="Wingdings" pitchFamily="2" charset="2"/>
              <a:buChar char="n"/>
            </a:pPr>
            <a:r>
              <a:rPr lang="zh-CN" altLang="en-US" sz="1800" dirty="0" smtClean="0"/>
              <a:t>线性加速度</a:t>
            </a:r>
            <a:r>
              <a:rPr lang="en-US" altLang="zh-CN" sz="1800" dirty="0" smtClean="0">
                <a:sym typeface="Wingdings" pitchFamily="2" charset="2"/>
              </a:rPr>
              <a:t></a:t>
            </a:r>
            <a:r>
              <a:rPr lang="zh-CN" altLang="en-US" sz="1800" dirty="0" smtClean="0">
                <a:sym typeface="Wingdings" pitchFamily="2" charset="2"/>
              </a:rPr>
              <a:t>位移</a:t>
            </a:r>
            <a:r>
              <a:rPr lang="en-US" altLang="zh-CN" sz="1800" dirty="0" smtClean="0">
                <a:sym typeface="Wingdings" pitchFamily="2" charset="2"/>
              </a:rPr>
              <a:t>t</a:t>
            </a:r>
            <a:endParaRPr lang="en-US" altLang="zh-CN" sz="1800" dirty="0"/>
          </a:p>
          <a:p>
            <a:r>
              <a:rPr lang="zh-CN" altLang="en-US" sz="2000" dirty="0" smtClean="0"/>
              <a:t>姿态角 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VS</a:t>
            </a:r>
            <a:r>
              <a:rPr lang="en-US" altLang="zh-CN" sz="2000" dirty="0" smtClean="0"/>
              <a:t> </a:t>
            </a:r>
            <a:r>
              <a:rPr lang="zh-CN" altLang="en-US" sz="2000" dirty="0" smtClean="0"/>
              <a:t>位移 ？</a:t>
            </a:r>
            <a:endParaRPr lang="en-US" altLang="zh-CN" sz="2000" dirty="0" smtClean="0"/>
          </a:p>
          <a:p>
            <a:r>
              <a:rPr lang="zh-CN" altLang="en-US" sz="2000" dirty="0" smtClean="0"/>
              <a:t>难点：</a:t>
            </a:r>
            <a:endParaRPr lang="en-US" altLang="zh-CN" sz="2000" dirty="0" smtClean="0"/>
          </a:p>
          <a:p>
            <a:pPr lvl="1">
              <a:buFont typeface="Wingdings" pitchFamily="2" charset="2"/>
              <a:buChar char="n"/>
            </a:pPr>
            <a:r>
              <a:rPr lang="zh-CN" altLang="en-US" sz="1800" dirty="0" smtClean="0"/>
              <a:t>模糊核的大小？</a:t>
            </a:r>
            <a:endParaRPr lang="en-US" altLang="zh-CN" sz="1800" dirty="0">
              <a:latin typeface="Times New Roman" pitchFamily="18" charset="0"/>
              <a:cs typeface="Times New Roman" pitchFamily="18" charset="0"/>
            </a:endParaRPr>
          </a:p>
          <a:p>
            <a:pPr lvl="1">
              <a:buFont typeface="Wingdings" pitchFamily="2" charset="2"/>
              <a:buChar char="n"/>
            </a:pPr>
            <a:r>
              <a:rPr lang="zh-CN" altLang="en-US" sz="1800" dirty="0" smtClean="0"/>
              <a:t>模糊核的分布？连续性，稀疏性</a:t>
            </a:r>
            <a:endParaRPr lang="en-US" altLang="zh-CN" sz="1800" dirty="0"/>
          </a:p>
        </p:txBody>
      </p:sp>
      <p:pic>
        <p:nvPicPr>
          <p:cNvPr id="5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072" y="1196755"/>
            <a:ext cx="3096344" cy="1635540"/>
          </a:xfrm>
          <a:prstGeom prst="rect">
            <a:avLst/>
          </a:prstGeom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2852939"/>
            <a:ext cx="4032448" cy="451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109" y="3356994"/>
            <a:ext cx="2232247" cy="9120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4437112"/>
            <a:ext cx="4273398" cy="18214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4785317"/>
            <a:ext cx="2443931" cy="15240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9016" y="5445224"/>
            <a:ext cx="816520" cy="579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44649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8</a:t>
            </a:fld>
            <a:endParaRPr lang="zh-CN" altLang="en-US"/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华文楷体" pitchFamily="2" charset="-122"/>
                <a:ea typeface="华文楷体" pitchFamily="2" charset="-122"/>
              </a:rPr>
              <a:t>基于盲去卷积的模糊核函数估算</a:t>
            </a:r>
            <a:endParaRPr lang="zh-CN" altLang="en-US" dirty="0">
              <a:latin typeface="华文楷体" pitchFamily="2" charset="-122"/>
              <a:ea typeface="华文楷体" pitchFamily="2" charset="-122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268761"/>
            <a:ext cx="8163138" cy="49906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77389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华文楷体" pitchFamily="2" charset="-122"/>
                <a:ea typeface="华文楷体" pitchFamily="2" charset="-122"/>
              </a:rPr>
              <a:t>图像模型和核函数模型假设总结</a:t>
            </a:r>
            <a:endParaRPr lang="zh-CN" altLang="en-US" sz="2400" dirty="0">
              <a:latin typeface="华文楷体" pitchFamily="2" charset="-122"/>
              <a:ea typeface="华文楷体" pitchFamily="2" charset="-122"/>
              <a:cs typeface="Times New Roman" pitchFamily="18" charset="0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9</a:t>
            </a:fld>
            <a:endParaRPr lang="zh-CN" alt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988840"/>
            <a:ext cx="8496944" cy="28806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95536" y="5661248"/>
            <a:ext cx="82089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/>
              <a:t>参考文献：</a:t>
            </a:r>
            <a:r>
              <a:rPr lang="en-US" altLang="zh-CN" sz="1400" dirty="0"/>
              <a:t>Lai, W., Hu, Z., </a:t>
            </a:r>
            <a:r>
              <a:rPr lang="en-US" altLang="zh-CN" sz="1400" dirty="0" err="1"/>
              <a:t>Ahuja</a:t>
            </a:r>
            <a:r>
              <a:rPr lang="en-US" altLang="zh-CN" sz="1400" dirty="0"/>
              <a:t>, N., &amp; Yang, M. (</a:t>
            </a:r>
            <a:r>
              <a:rPr lang="en-US" altLang="zh-CN" sz="1400" dirty="0" err="1"/>
              <a:t>n.d.</a:t>
            </a:r>
            <a:r>
              <a:rPr lang="en-US" altLang="zh-CN" sz="1400" dirty="0"/>
              <a:t>). A Comparative Study for Single Image Blind </a:t>
            </a:r>
            <a:r>
              <a:rPr lang="en-US" altLang="zh-CN" sz="1400" dirty="0" err="1"/>
              <a:t>Deblurring</a:t>
            </a:r>
            <a:r>
              <a:rPr lang="en-US" altLang="zh-CN" sz="1400" dirty="0" smtClean="0"/>
              <a:t>.  CVPR. </a:t>
            </a:r>
            <a:endParaRPr lang="en-US" altLang="zh-CN" sz="1400" dirty="0"/>
          </a:p>
        </p:txBody>
      </p:sp>
    </p:spTree>
    <p:extLst>
      <p:ext uri="{BB962C8B-B14F-4D97-AF65-F5344CB8AC3E}">
        <p14:creationId xmlns:p14="http://schemas.microsoft.com/office/powerpoint/2010/main" val="4224632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质朴">
  <a:themeElements>
    <a:clrScheme name="质朴">
      <a:dk1>
        <a:sysClr val="windowText" lastClr="000000"/>
      </a:dk1>
      <a:lt1>
        <a:sysClr val="window" lastClr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D2DA7A"/>
      </a:accent3>
      <a:accent4>
        <a:srgbClr val="FADA7A"/>
      </a:accent4>
      <a:accent5>
        <a:srgbClr val="B88472"/>
      </a:accent5>
      <a:accent6>
        <a:srgbClr val="8E736A"/>
      </a:accent6>
      <a:hlink>
        <a:srgbClr val="B292CA"/>
      </a:hlink>
      <a:folHlink>
        <a:srgbClr val="6B5680"/>
      </a:folHlink>
    </a:clrScheme>
    <a:fontScheme name="质朴">
      <a:majorFont>
        <a:latin typeface="Bookman Old Style"/>
        <a:ea typeface=""/>
        <a:cs typeface=""/>
        <a:font script="Grek" typeface="Cambria"/>
        <a:font script="Cyrl" typeface="Cambria"/>
        <a:font script="Jpan" typeface="HG明朝E"/>
        <a:font script="Hang" typeface="돋움"/>
        <a:font script="Hans" typeface="宋体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/>
        <a:ea typeface=""/>
        <a:cs typeface=""/>
        <a:font script="Grek" typeface="Calibri"/>
        <a:font script="Cyrl" typeface="Calibri"/>
        <a:font script="Jpan" typeface="ＭＳ Ｐゴシック"/>
        <a:font script="Hang" typeface="맑은 고딕"/>
        <a:font script="Hans" typeface="华文新魏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质朴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Origin</Template>
  <TotalTime>180</TotalTime>
  <Words>336</Words>
  <Application>Microsoft Office PowerPoint</Application>
  <PresentationFormat>全屏显示(4:3)</PresentationFormat>
  <Paragraphs>76</Paragraphs>
  <Slides>15</Slides>
  <Notes>0</Notes>
  <HiddenSlides>0</HiddenSlides>
  <MMClips>0</MMClips>
  <ScaleCrop>false</ScaleCrop>
  <HeadingPairs>
    <vt:vector size="6" baseType="variant"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17" baseType="lpstr">
      <vt:lpstr>质朴</vt:lpstr>
      <vt:lpstr>Equation</vt:lpstr>
      <vt:lpstr>图像去模糊化算法总结</vt:lpstr>
      <vt:lpstr>目录</vt:lpstr>
      <vt:lpstr>图像的运动模糊？</vt:lpstr>
      <vt:lpstr>运动模糊模型</vt:lpstr>
      <vt:lpstr>运动模糊模型</vt:lpstr>
      <vt:lpstr>图像去模糊化的问题</vt:lpstr>
      <vt:lpstr>基于惯性传感器的模糊核函数估算</vt:lpstr>
      <vt:lpstr>基于盲去卷积的模糊核函数估算</vt:lpstr>
      <vt:lpstr>图像模型和核函数模型假设总结</vt:lpstr>
      <vt:lpstr>Two-Phase Kernel Estimation for Robust Motion Deblurring </vt:lpstr>
      <vt:lpstr>最终图像的去卷积化</vt:lpstr>
      <vt:lpstr>当前项目的算法设计和实现流程</vt:lpstr>
      <vt:lpstr>PowerPoint 演示文稿</vt:lpstr>
      <vt:lpstr>现有工作进展、难点及后续工作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图像去模糊化技术总结和交流</dc:title>
  <dc:creator>邱海</dc:creator>
  <cp:lastModifiedBy>邱海</cp:lastModifiedBy>
  <cp:revision>57</cp:revision>
  <dcterms:created xsi:type="dcterms:W3CDTF">2017-04-26T07:24:25Z</dcterms:created>
  <dcterms:modified xsi:type="dcterms:W3CDTF">2017-04-27T06:28:34Z</dcterms:modified>
</cp:coreProperties>
</file>